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33"/>
    <a:srgbClr val="66FF33"/>
    <a:srgbClr val="66FF66"/>
    <a:srgbClr val="00FF00"/>
    <a:srgbClr val="E0E0D6"/>
    <a:srgbClr val="F1F1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4CCD-B3AE-4FF0-A946-A078FBAC067C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05D2-7424-467F-A53F-460082B68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B8A4-A47A-441F-A370-C4D6D8B21F9B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A5B5-45C5-496E-8994-5946B49CF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C8B3-954C-40CB-A6DB-8F8DB4D85B14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760E-5904-487F-A7AD-A0FC9FDF5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C35F-CCA0-40D2-954E-D0C988AEB600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D8CF-A68E-4EF8-9B53-FD4980D71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3B35-2350-4E0A-B8E6-B2B236D543D3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4E00-E637-4C88-95E0-D5E4C1C73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3092-B9E2-4D51-A3B0-086326DA66DA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88A1-1701-4993-8A7C-09C4DE657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27AB-293A-4D70-BC46-04E2FAAE26E8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FF6D-C6BF-4059-BD67-311354FB2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3425-7611-4FF2-B5C6-EDCCB6DC4292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9D4F-C8E0-4946-9846-A384EF3C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8B8C-729D-41D8-B859-95FB9D72C001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A644-8185-405E-A5FF-39F081F45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8A72-1166-4085-BE92-5C421159FE89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4A95-6194-46D0-A99D-DE5357BD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DE48-B3D6-4775-9FD0-11B3F609C358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17F6-CB50-48C3-B759-4994DDAED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BC3E5-666B-4136-B801-204C29AEB706}" type="datetimeFigureOut">
              <a:rPr lang="ru-RU"/>
              <a:pPr>
                <a:defRPr/>
              </a:pPr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55FDA2-0714-4EC8-A397-23EEB43F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2.xls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4.xls"/><Relationship Id="rId5" Type="http://schemas.openxmlformats.org/officeDocument/2006/relationships/oleObject" Target="../embeddings/__________Microsoft_Office_Excel3.xls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TextBox 20"/>
          <p:cNvSpPr txBox="1">
            <a:spLocks noChangeArrowheads="1"/>
          </p:cNvSpPr>
          <p:nvPr/>
        </p:nvSpPr>
        <p:spPr bwMode="auto">
          <a:xfrm>
            <a:off x="214313" y="1214438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Что?</a:t>
            </a:r>
          </a:p>
        </p:txBody>
      </p:sp>
      <p:sp>
        <p:nvSpPr>
          <p:cNvPr id="13315" name="TextBox 21"/>
          <p:cNvSpPr txBox="1">
            <a:spLocks noChangeArrowheads="1"/>
          </p:cNvSpPr>
          <p:nvPr/>
        </p:nvSpPr>
        <p:spPr bwMode="auto">
          <a:xfrm>
            <a:off x="142875" y="1714500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«</a:t>
            </a:r>
            <a:r>
              <a:rPr lang="en-US" sz="1400">
                <a:cs typeface="Arial" charset="0"/>
              </a:rPr>
              <a:t>LiveSport.Ru</a:t>
            </a:r>
            <a:r>
              <a:rPr lang="ru-RU" sz="1400">
                <a:cs typeface="Arial" charset="0"/>
              </a:rPr>
              <a:t>» — один из старейших спортивных сайтов Рунета. </a:t>
            </a:r>
          </a:p>
          <a:p>
            <a:r>
              <a:rPr lang="ru-RU" sz="1400">
                <a:cs typeface="Arial" charset="0"/>
              </a:rPr>
              <a:t>Основан 06 ноября 2001</a:t>
            </a: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года.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540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TextBox 23"/>
          <p:cNvSpPr txBox="1">
            <a:spLocks noChangeArrowheads="1"/>
          </p:cNvSpPr>
          <p:nvPr/>
        </p:nvSpPr>
        <p:spPr bwMode="auto">
          <a:xfrm>
            <a:off x="214313" y="2611438"/>
            <a:ext cx="392906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Кто?</a:t>
            </a:r>
          </a:p>
        </p:txBody>
      </p:sp>
      <p:sp>
        <p:nvSpPr>
          <p:cNvPr id="13318" name="TextBox 24"/>
          <p:cNvSpPr txBox="1">
            <a:spLocks noChangeArrowheads="1"/>
          </p:cNvSpPr>
          <p:nvPr/>
        </p:nvSpPr>
        <p:spPr bwMode="auto">
          <a:xfrm>
            <a:off x="142875" y="3111500"/>
            <a:ext cx="8215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Ядро аудитории сайта «</a:t>
            </a:r>
            <a:r>
              <a:rPr lang="en-US" sz="1400">
                <a:cs typeface="Arial" charset="0"/>
              </a:rPr>
              <a:t>LiveSport.ru</a:t>
            </a:r>
            <a:r>
              <a:rPr lang="ru-RU" sz="1400">
                <a:cs typeface="Arial" charset="0"/>
              </a:rPr>
              <a:t>»</a:t>
            </a:r>
            <a:r>
              <a:rPr lang="en-US" sz="1400">
                <a:cs typeface="Arial" charset="0"/>
              </a:rPr>
              <a:t> </a:t>
            </a:r>
            <a:r>
              <a:rPr lang="ru-RU" sz="1400">
                <a:cs typeface="Arial" charset="0"/>
              </a:rPr>
              <a:t>составляют мужчины </a:t>
            </a:r>
            <a:r>
              <a:rPr lang="ru-RU" sz="1400"/>
              <a:t>в возрасте от 18 до 40 лет со средним либо высоким достатком, ведущие активный образ жизни и интересующиеся спортом.</a:t>
            </a:r>
          </a:p>
        </p:txBody>
      </p:sp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r>
              <a:rPr lang="ru-RU" sz="1600" b="1">
                <a:solidFill>
                  <a:schemeClr val="bg1"/>
                </a:solidFill>
                <a:ea typeface="Tahoma" pitchFamily="34" charset="0"/>
                <a:cs typeface="Arial" charset="0"/>
              </a:rPr>
              <a:t>Коротко о главном</a:t>
            </a:r>
          </a:p>
        </p:txBody>
      </p: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976688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3" name="TextBox 30"/>
          <p:cNvSpPr txBox="1">
            <a:spLocks noChangeArrowheads="1"/>
          </p:cNvSpPr>
          <p:nvPr/>
        </p:nvSpPr>
        <p:spPr bwMode="auto">
          <a:xfrm>
            <a:off x="214313" y="4048125"/>
            <a:ext cx="3929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Сколько?</a:t>
            </a:r>
          </a:p>
        </p:txBody>
      </p:sp>
      <p:sp>
        <p:nvSpPr>
          <p:cNvPr id="13324" name="TextBox 31"/>
          <p:cNvSpPr txBox="1">
            <a:spLocks noChangeArrowheads="1"/>
          </p:cNvSpPr>
          <p:nvPr/>
        </p:nvSpPr>
        <p:spPr bwMode="auto">
          <a:xfrm>
            <a:off x="142875" y="4548188"/>
            <a:ext cx="8215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Ежемесячно ресурс посещает около 300.000 тысяч уникальных посетителей, просматривающих за месяц около 2.500.000 страниц. Ежедневно — 10.000-15.000 уникальных посетителей.</a:t>
            </a:r>
          </a:p>
        </p:txBody>
      </p:sp>
      <p:pic>
        <p:nvPicPr>
          <p:cNvPr id="1332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4313" y="1214438"/>
            <a:ext cx="39290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2535" name="Заголовок 1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500062"/>
          </a:xfrm>
        </p:spPr>
        <p:txBody>
          <a:bodyPr/>
          <a:lstStyle/>
          <a:p>
            <a:pPr eaLnBrk="1" hangingPunct="1"/>
            <a:r>
              <a:rPr lang="ru-RU" sz="1800" smtClean="0"/>
              <a:t>Нашими рекламодателями стали :</a:t>
            </a:r>
          </a:p>
        </p:txBody>
      </p:sp>
      <p:pic>
        <p:nvPicPr>
          <p:cNvPr id="22536" name="Содержимое 11" descr="logo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9250" y="1557338"/>
            <a:ext cx="5484813" cy="44227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214313" y="1214438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Страны, в %%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142875" y="1714500"/>
            <a:ext cx="3143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Россия</a:t>
            </a:r>
            <a:r>
              <a:rPr lang="ru-RU" sz="1400">
                <a:cs typeface="Arial" charset="0"/>
              </a:rPr>
              <a:t> — 70</a:t>
            </a:r>
          </a:p>
          <a:p>
            <a:r>
              <a:rPr lang="ru-RU" sz="1400" b="1">
                <a:cs typeface="Arial" charset="0"/>
              </a:rPr>
              <a:t>Украина</a:t>
            </a:r>
            <a:r>
              <a:rPr lang="ru-RU" sz="1400">
                <a:cs typeface="Arial" charset="0"/>
              </a:rPr>
              <a:t> — 12</a:t>
            </a:r>
          </a:p>
          <a:p>
            <a:r>
              <a:rPr lang="ru-RU" sz="1400" b="1">
                <a:cs typeface="Arial" charset="0"/>
              </a:rPr>
              <a:t>Белоруссия</a:t>
            </a:r>
            <a:r>
              <a:rPr lang="ru-RU" sz="1400">
                <a:cs typeface="Arial" charset="0"/>
              </a:rPr>
              <a:t> — 4,5</a:t>
            </a:r>
          </a:p>
          <a:p>
            <a:r>
              <a:rPr lang="ru-RU" sz="1400" b="1">
                <a:cs typeface="Arial" charset="0"/>
              </a:rPr>
              <a:t>Казахстан</a:t>
            </a:r>
            <a:r>
              <a:rPr lang="ru-RU" sz="1400">
                <a:cs typeface="Arial" charset="0"/>
              </a:rPr>
              <a:t> — 2,5</a:t>
            </a:r>
          </a:p>
          <a:p>
            <a:r>
              <a:rPr lang="ru-RU" sz="1400" b="1">
                <a:cs typeface="Arial" charset="0"/>
              </a:rPr>
              <a:t>Германия</a:t>
            </a:r>
            <a:r>
              <a:rPr lang="ru-RU" sz="1400">
                <a:cs typeface="Arial" charset="0"/>
              </a:rPr>
              <a:t> — 1,7</a:t>
            </a:r>
          </a:p>
          <a:p>
            <a:r>
              <a:rPr lang="ru-RU" sz="1400" b="1">
                <a:cs typeface="Arial" charset="0"/>
              </a:rPr>
              <a:t>США</a:t>
            </a:r>
            <a:r>
              <a:rPr lang="ru-RU" sz="1400">
                <a:cs typeface="Arial" charset="0"/>
              </a:rPr>
              <a:t> — 1,2</a:t>
            </a:r>
          </a:p>
        </p:txBody>
      </p:sp>
      <p:pic>
        <p:nvPicPr>
          <p:cNvPr id="1435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r>
              <a:rPr lang="ru-RU" sz="1600" b="1">
                <a:solidFill>
                  <a:schemeClr val="bg1"/>
                </a:solidFill>
                <a:ea typeface="Tahoma" pitchFamily="34" charset="0"/>
                <a:cs typeface="Arial" charset="0"/>
              </a:rPr>
              <a:t>География</a:t>
            </a:r>
          </a:p>
        </p:txBody>
      </p:sp>
      <p:sp>
        <p:nvSpPr>
          <p:cNvPr id="14356" name="TextBox 24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</a:t>
            </a:r>
          </a:p>
        </p:txBody>
      </p:sp>
      <p:pic>
        <p:nvPicPr>
          <p:cNvPr id="1435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8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3398838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0" name="TextBox 31"/>
          <p:cNvSpPr txBox="1">
            <a:spLocks noChangeArrowheads="1"/>
          </p:cNvSpPr>
          <p:nvPr/>
        </p:nvSpPr>
        <p:spPr bwMode="auto">
          <a:xfrm>
            <a:off x="214313" y="3470275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Регионы России, в %%</a:t>
            </a:r>
          </a:p>
        </p:txBody>
      </p:sp>
      <p:sp>
        <p:nvSpPr>
          <p:cNvPr id="14361" name="TextBox 32"/>
          <p:cNvSpPr txBox="1">
            <a:spLocks noChangeArrowheads="1"/>
          </p:cNvSpPr>
          <p:nvPr/>
        </p:nvSpPr>
        <p:spPr bwMode="auto">
          <a:xfrm>
            <a:off x="142875" y="3970338"/>
            <a:ext cx="3643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Москва</a:t>
            </a:r>
            <a:r>
              <a:rPr lang="ru-RU" sz="1400">
                <a:cs typeface="Arial" charset="0"/>
              </a:rPr>
              <a:t> — 40</a:t>
            </a:r>
          </a:p>
          <a:p>
            <a:r>
              <a:rPr lang="ru-RU" sz="1400" b="1">
                <a:cs typeface="Arial" charset="0"/>
              </a:rPr>
              <a:t>Санкт-Петербург</a:t>
            </a:r>
            <a:r>
              <a:rPr lang="ru-RU" sz="1400">
                <a:cs typeface="Arial" charset="0"/>
              </a:rPr>
              <a:t> — 15</a:t>
            </a:r>
          </a:p>
          <a:p>
            <a:r>
              <a:rPr lang="ru-RU" sz="1400" b="1">
                <a:cs typeface="Arial" charset="0"/>
              </a:rPr>
              <a:t>Краснодар</a:t>
            </a:r>
            <a:r>
              <a:rPr lang="ru-RU" sz="1400">
                <a:cs typeface="Arial" charset="0"/>
              </a:rPr>
              <a:t> — 3</a:t>
            </a:r>
          </a:p>
          <a:p>
            <a:r>
              <a:rPr lang="ru-RU" sz="1400" b="1">
                <a:cs typeface="Arial" charset="0"/>
              </a:rPr>
              <a:t>Екатеринбург</a:t>
            </a:r>
            <a:r>
              <a:rPr lang="ru-RU" sz="1400">
                <a:cs typeface="Arial" charset="0"/>
              </a:rPr>
              <a:t> — 2,5</a:t>
            </a:r>
          </a:p>
          <a:p>
            <a:r>
              <a:rPr lang="ru-RU" sz="1400" b="1">
                <a:cs typeface="Arial" charset="0"/>
              </a:rPr>
              <a:t>Нижний Новгород </a:t>
            </a:r>
            <a:r>
              <a:rPr lang="ru-RU" sz="1400">
                <a:cs typeface="Arial" charset="0"/>
              </a:rPr>
              <a:t>— 2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214313" y="5286375"/>
            <a:ext cx="86407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Данные на 15.12.2009.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Более свежую информацию можно получить на сервисе открытой статистики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LiveInternet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: </a:t>
            </a:r>
            <a:r>
              <a:rPr lang="en-US" sz="1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http://www.liveinternet.ru/stat/livesport.ru/regions.html?period=month</a:t>
            </a:r>
            <a:endParaRPr lang="ru-RU" sz="1000" u="sng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14349" name="Содержимое 37"/>
          <p:cNvGraphicFramePr>
            <a:graphicFrameLocks noGrp="1"/>
          </p:cNvGraphicFramePr>
          <p:nvPr>
            <p:ph sz="half" idx="1"/>
          </p:nvPr>
        </p:nvGraphicFramePr>
        <p:xfrm>
          <a:off x="4071938" y="1143000"/>
          <a:ext cx="3681412" cy="2071688"/>
        </p:xfrm>
        <a:graphic>
          <a:graphicData uri="http://schemas.openxmlformats.org/presentationml/2006/ole">
            <p:oleObj spid="_x0000_s14349" r:id="rId5" imgW="3682303" imgH="2072820" progId="Excel.Chart.8">
              <p:embed/>
            </p:oleObj>
          </a:graphicData>
        </a:graphic>
      </p:graphicFrame>
      <p:graphicFrame>
        <p:nvGraphicFramePr>
          <p:cNvPr id="14350" name="Содержимое 25"/>
          <p:cNvGraphicFramePr>
            <a:graphicFrameLocks noGrp="1"/>
          </p:cNvGraphicFramePr>
          <p:nvPr>
            <p:ph sz="half" idx="2"/>
          </p:nvPr>
        </p:nvGraphicFramePr>
        <p:xfrm>
          <a:off x="4286250" y="3429000"/>
          <a:ext cx="3643313" cy="1785938"/>
        </p:xfrm>
        <a:graphic>
          <a:graphicData uri="http://schemas.openxmlformats.org/presentationml/2006/ole">
            <p:oleObj spid="_x0000_s14350" r:id="rId6" imgW="3645724" imgH="17801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88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6" name="TextBox 4"/>
          <p:cNvSpPr txBox="1">
            <a:spLocks noChangeArrowheads="1"/>
          </p:cNvSpPr>
          <p:nvPr/>
        </p:nvSpPr>
        <p:spPr bwMode="auto">
          <a:xfrm>
            <a:off x="214313" y="1000125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Пол</a:t>
            </a:r>
          </a:p>
        </p:txBody>
      </p:sp>
      <p:sp>
        <p:nvSpPr>
          <p:cNvPr id="15377" name="TextBox 5"/>
          <p:cNvSpPr txBox="1">
            <a:spLocks noChangeArrowheads="1"/>
          </p:cNvSpPr>
          <p:nvPr/>
        </p:nvSpPr>
        <p:spPr bwMode="auto">
          <a:xfrm>
            <a:off x="142875" y="17145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Мужчины </a:t>
            </a:r>
            <a:r>
              <a:rPr lang="ru-RU" sz="1400">
                <a:cs typeface="Arial" charset="0"/>
              </a:rPr>
              <a:t>—75%</a:t>
            </a:r>
          </a:p>
          <a:p>
            <a:r>
              <a:rPr lang="ru-RU" sz="1400" b="1">
                <a:cs typeface="Arial" charset="0"/>
              </a:rPr>
              <a:t>Женщины </a:t>
            </a:r>
            <a:r>
              <a:rPr lang="ru-RU" sz="1400">
                <a:cs typeface="Arial" charset="0"/>
              </a:rPr>
              <a:t>— 25%</a:t>
            </a:r>
          </a:p>
        </p:txBody>
      </p:sp>
      <p:pic>
        <p:nvPicPr>
          <p:cNvPr id="1537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r>
              <a:rPr lang="ru-RU" sz="1600" b="1">
                <a:solidFill>
                  <a:schemeClr val="bg1"/>
                </a:solidFill>
                <a:ea typeface="Tahoma" pitchFamily="34" charset="0"/>
                <a:cs typeface="Arial" charset="0"/>
              </a:rPr>
              <a:t>Портрет аудитории</a:t>
            </a:r>
          </a:p>
        </p:txBody>
      </p:sp>
      <p:sp>
        <p:nvSpPr>
          <p:cNvPr id="15380" name="TextBox 8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</a:t>
            </a:r>
          </a:p>
        </p:txBody>
      </p:sp>
      <p:pic>
        <p:nvPicPr>
          <p:cNvPr id="1538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14313" y="5286375"/>
            <a:ext cx="86407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Данные на 15.12.2009.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Более свежую информацию можно получить на сервисе открытой статистики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LiveInternet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: </a:t>
            </a:r>
            <a:r>
              <a:rPr lang="en-US" sz="1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http://www.liveinternet.ru/stat/livesport.ru/demo.html?period=month</a:t>
            </a:r>
            <a:endParaRPr lang="ru-RU" sz="1000" u="sng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071813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5" name="TextBox 16"/>
          <p:cNvSpPr txBox="1">
            <a:spLocks noChangeArrowheads="1"/>
          </p:cNvSpPr>
          <p:nvPr/>
        </p:nvSpPr>
        <p:spPr bwMode="auto">
          <a:xfrm>
            <a:off x="214313" y="3071813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Пол и возраст</a:t>
            </a:r>
          </a:p>
        </p:txBody>
      </p:sp>
      <p:sp>
        <p:nvSpPr>
          <p:cNvPr id="15386" name="TextBox 17"/>
          <p:cNvSpPr txBox="1">
            <a:spLocks noChangeArrowheads="1"/>
          </p:cNvSpPr>
          <p:nvPr/>
        </p:nvSpPr>
        <p:spPr bwMode="auto">
          <a:xfrm>
            <a:off x="142875" y="3500438"/>
            <a:ext cx="2786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cs typeface="Arial" charset="0"/>
              </a:rPr>
              <a:t>Мужчины старше 20 </a:t>
            </a:r>
            <a:r>
              <a:rPr lang="ru-RU" sz="1400">
                <a:cs typeface="Arial" charset="0"/>
              </a:rPr>
              <a:t>— 60%</a:t>
            </a:r>
          </a:p>
          <a:p>
            <a:r>
              <a:rPr lang="ru-RU" sz="1400" b="1">
                <a:cs typeface="Arial" charset="0"/>
              </a:rPr>
              <a:t>Женщины старше 20 </a:t>
            </a:r>
            <a:r>
              <a:rPr lang="ru-RU" sz="1400">
                <a:cs typeface="Arial" charset="0"/>
              </a:rPr>
              <a:t>— 25%</a:t>
            </a:r>
          </a:p>
          <a:p>
            <a:r>
              <a:rPr lang="ru-RU" sz="1400" b="1">
                <a:cs typeface="Arial" charset="0"/>
              </a:rPr>
              <a:t>Мужчины младше 20 </a:t>
            </a:r>
            <a:r>
              <a:rPr lang="ru-RU" sz="1400">
                <a:cs typeface="Arial" charset="0"/>
              </a:rPr>
              <a:t>— 10%</a:t>
            </a:r>
          </a:p>
          <a:p>
            <a:r>
              <a:rPr lang="ru-RU" sz="1400" b="1">
                <a:cs typeface="Arial" charset="0"/>
              </a:rPr>
              <a:t>Женщины младше 20 </a:t>
            </a:r>
            <a:r>
              <a:rPr lang="ru-RU" sz="1400">
                <a:cs typeface="Arial" charset="0"/>
              </a:rPr>
              <a:t>— 5%</a:t>
            </a:r>
          </a:p>
          <a:p>
            <a:endParaRPr lang="ru-RU" sz="1400">
              <a:cs typeface="Arial" charset="0"/>
            </a:endParaRPr>
          </a:p>
          <a:p>
            <a:endParaRPr lang="ru-RU" sz="1400">
              <a:cs typeface="Arial" charset="0"/>
            </a:endParaRPr>
          </a:p>
          <a:p>
            <a:endParaRPr lang="ru-RU" sz="1400">
              <a:cs typeface="Arial" charset="0"/>
            </a:endParaRPr>
          </a:p>
          <a:p>
            <a:endParaRPr lang="ru-RU" sz="1400">
              <a:cs typeface="Arial" charset="0"/>
            </a:endParaRPr>
          </a:p>
        </p:txBody>
      </p:sp>
      <p:graphicFrame>
        <p:nvGraphicFramePr>
          <p:cNvPr id="15373" name="Содержимое 20"/>
          <p:cNvGraphicFramePr>
            <a:graphicFrameLocks noGrp="1"/>
          </p:cNvGraphicFramePr>
          <p:nvPr>
            <p:ph sz="half" idx="1"/>
          </p:nvPr>
        </p:nvGraphicFramePr>
        <p:xfrm>
          <a:off x="4071938" y="1071563"/>
          <a:ext cx="3714750" cy="1857375"/>
        </p:xfrm>
        <a:graphic>
          <a:graphicData uri="http://schemas.openxmlformats.org/presentationml/2006/ole">
            <p:oleObj spid="_x0000_s15373" r:id="rId5" imgW="3712786" imgH="1853345" progId="Excel.Chart.8">
              <p:embed/>
            </p:oleObj>
          </a:graphicData>
        </a:graphic>
      </p:graphicFrame>
      <p:graphicFrame>
        <p:nvGraphicFramePr>
          <p:cNvPr id="15374" name="Содержимое 21"/>
          <p:cNvGraphicFramePr>
            <a:graphicFrameLocks noGrp="1"/>
          </p:cNvGraphicFramePr>
          <p:nvPr>
            <p:ph sz="half" idx="2"/>
          </p:nvPr>
        </p:nvGraphicFramePr>
        <p:xfrm>
          <a:off x="4000500" y="3071813"/>
          <a:ext cx="3857625" cy="2000250"/>
        </p:xfrm>
        <a:graphic>
          <a:graphicData uri="http://schemas.openxmlformats.org/presentationml/2006/ole">
            <p:oleObj spid="_x0000_s15374" r:id="rId6" imgW="3859102" imgH="19996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75"/>
            <a:ext cx="914400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 : Баннеры (статика)</a:t>
            </a:r>
          </a:p>
        </p:txBody>
      </p:sp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4572000" y="1214438"/>
            <a:ext cx="36433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72000">
            <a:spAutoFit/>
          </a:bodyPr>
          <a:lstStyle/>
          <a:p>
            <a:r>
              <a:rPr lang="ru-RU">
                <a:cs typeface="Arial" charset="0"/>
              </a:rPr>
              <a:t>Как это выглядит</a:t>
            </a:r>
            <a:r>
              <a:rPr lang="ru-RU">
                <a:latin typeface="Calibri" pitchFamily="34" charset="0"/>
              </a:rPr>
              <a:t>:</a:t>
            </a:r>
          </a:p>
        </p:txBody>
      </p:sp>
      <p:sp>
        <p:nvSpPr>
          <p:cNvPr id="16392" name="Заголовок 22"/>
          <p:cNvSpPr>
            <a:spLocks noGrp="1"/>
          </p:cNvSpPr>
          <p:nvPr>
            <p:ph type="title"/>
          </p:nvPr>
        </p:nvSpPr>
        <p:spPr>
          <a:xfrm>
            <a:off x="285750" y="1143000"/>
            <a:ext cx="3643313" cy="71437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  <a:cs typeface="Arial" charset="0"/>
              </a:rPr>
              <a:t>Варианты размещения: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400" smtClean="0">
                <a:latin typeface="Arial" charset="0"/>
                <a:cs typeface="Arial" charset="0"/>
              </a:rPr>
              <a:t>Статика</a:t>
            </a:r>
          </a:p>
        </p:txBody>
      </p:sp>
      <p:pic>
        <p:nvPicPr>
          <p:cNvPr id="16393" name="Содержимое 25" descr="scree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2071688"/>
            <a:ext cx="4535487" cy="2928937"/>
          </a:xfrm>
        </p:spPr>
      </p:pic>
      <p:graphicFrame>
        <p:nvGraphicFramePr>
          <p:cNvPr id="30" name="Содержимое 29"/>
          <p:cNvGraphicFramePr>
            <a:graphicFrameLocks noGrp="1"/>
          </p:cNvGraphicFramePr>
          <p:nvPr>
            <p:ph sz="half" idx="2"/>
          </p:nvPr>
        </p:nvGraphicFramePr>
        <p:xfrm>
          <a:off x="214313" y="2214563"/>
          <a:ext cx="3929062" cy="2214563"/>
        </p:xfrm>
        <a:graphic>
          <a:graphicData uri="http://schemas.openxmlformats.org/drawingml/2006/table">
            <a:tbl>
              <a:tblPr/>
              <a:tblGrid>
                <a:gridCol w="982662"/>
                <a:gridCol w="1089025"/>
                <a:gridCol w="874713"/>
                <a:gridCol w="982662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Формат баннера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размещения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CPM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, руб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показов в неделю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240*400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Главная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100%*90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Главная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240*400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Внутренние страницы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100%*90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Внутренние страницы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285875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 :: Баннеры (динамика)</a:t>
            </a:r>
          </a:p>
        </p:txBody>
      </p:sp>
      <p:pic>
        <p:nvPicPr>
          <p:cNvPr id="174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4572000" y="1214438"/>
            <a:ext cx="364331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72000">
            <a:spAutoFit/>
          </a:bodyPr>
          <a:lstStyle/>
          <a:p>
            <a:r>
              <a:rPr lang="ru-RU">
                <a:cs typeface="Arial" charset="0"/>
              </a:rPr>
              <a:t>Как это выглядит:</a:t>
            </a:r>
          </a:p>
        </p:txBody>
      </p:sp>
      <p:sp>
        <p:nvSpPr>
          <p:cNvPr id="17416" name="Заголовок 22"/>
          <p:cNvSpPr>
            <a:spLocks noGrp="1"/>
          </p:cNvSpPr>
          <p:nvPr>
            <p:ph type="title"/>
          </p:nvPr>
        </p:nvSpPr>
        <p:spPr>
          <a:xfrm>
            <a:off x="285750" y="1143000"/>
            <a:ext cx="3643313" cy="642938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  <a:cs typeface="Arial" charset="0"/>
              </a:rPr>
              <a:t>Варианты размещения: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400" smtClean="0">
                <a:latin typeface="Arial" charset="0"/>
                <a:cs typeface="Arial" charset="0"/>
              </a:rPr>
              <a:t>Динамика</a:t>
            </a:r>
          </a:p>
        </p:txBody>
      </p:sp>
      <p:pic>
        <p:nvPicPr>
          <p:cNvPr id="17417" name="Содержимое 25" descr="screen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2143125"/>
            <a:ext cx="4608512" cy="3071813"/>
          </a:xfrm>
        </p:spPr>
      </p:pic>
      <p:graphicFrame>
        <p:nvGraphicFramePr>
          <p:cNvPr id="30" name="Содержимое 29"/>
          <p:cNvGraphicFramePr>
            <a:graphicFrameLocks noGrp="1"/>
          </p:cNvGraphicFramePr>
          <p:nvPr>
            <p:ph sz="half" idx="2"/>
          </p:nvPr>
        </p:nvGraphicFramePr>
        <p:xfrm>
          <a:off x="214313" y="2214563"/>
          <a:ext cx="4000528" cy="23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143008"/>
                <a:gridCol w="857256"/>
                <a:gridCol w="1000132"/>
              </a:tblGrid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Формат баннера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Место размещения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CPM </a:t>
                      </a:r>
                      <a:r>
                        <a:rPr lang="ru-RU" sz="1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0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endParaRPr lang="en-US" sz="1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Кол-во показов в </a:t>
                      </a:r>
                      <a:r>
                        <a:rPr lang="ru-RU" sz="1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неделю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240*400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Главная страница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65 000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100%*90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Главная страница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65 000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240*400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Внутренние страницы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430 000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100%*90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Внутренние страницы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430 000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0E0D6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388" y="4652963"/>
            <a:ext cx="2016125" cy="428625"/>
          </a:xfrm>
          <a:prstGeom prst="rect">
            <a:avLst/>
          </a:prstGeom>
          <a:solidFill>
            <a:srgbClr val="E0E0D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Arial" pitchFamily="34" charset="0"/>
                <a:cs typeface="Arial" pitchFamily="34" charset="0"/>
              </a:rPr>
              <a:t>Таргетинг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 рубрикам - 20%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513" y="4652963"/>
            <a:ext cx="2016125" cy="431800"/>
          </a:xfrm>
          <a:prstGeom prst="rect">
            <a:avLst/>
          </a:prstGeom>
          <a:solidFill>
            <a:srgbClr val="E0E0D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rgbClr val="000000"/>
                </a:solidFill>
                <a:latin typeface="Arial" charset="0"/>
                <a:cs typeface="Arial" charset="0"/>
              </a:rPr>
              <a:t>Таргетинг по географии - 10%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ЧМ по футболу-2010</a:t>
            </a:r>
          </a:p>
        </p:txBody>
      </p:sp>
      <p:sp>
        <p:nvSpPr>
          <p:cNvPr id="18435" name="TextBox 16"/>
          <p:cNvSpPr txBox="1">
            <a:spLocks noChangeArrowheads="1"/>
          </p:cNvSpPr>
          <p:nvPr/>
        </p:nvSpPr>
        <p:spPr bwMode="auto">
          <a:xfrm>
            <a:off x="2428875" y="214313"/>
            <a:ext cx="2928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 :: Спецраздел</a:t>
            </a:r>
          </a:p>
        </p:txBody>
      </p:sp>
      <p:pic>
        <p:nvPicPr>
          <p:cNvPr id="184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214313" y="1214438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Событие</a:t>
            </a:r>
          </a:p>
        </p:txBody>
      </p:sp>
      <p:sp>
        <p:nvSpPr>
          <p:cNvPr id="18440" name="TextBox 23"/>
          <p:cNvSpPr txBox="1">
            <a:spLocks noChangeArrowheads="1"/>
          </p:cNvSpPr>
          <p:nvPr/>
        </p:nvSpPr>
        <p:spPr bwMode="auto">
          <a:xfrm>
            <a:off x="142875" y="1714500"/>
            <a:ext cx="8215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С 11 июня по 11 июля 2010 года в ЮАР состоится важнейшее футбольное событие года — чемпионат мира по футболу.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547938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214313" y="2619375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Проект</a:t>
            </a:r>
          </a:p>
        </p:txBody>
      </p:sp>
      <p:sp>
        <p:nvSpPr>
          <p:cNvPr id="18443" name="TextBox 26"/>
          <p:cNvSpPr txBox="1">
            <a:spLocks noChangeArrowheads="1"/>
          </p:cNvSpPr>
          <p:nvPr/>
        </p:nvSpPr>
        <p:spPr bwMode="auto">
          <a:xfrm>
            <a:off x="142875" y="3119438"/>
            <a:ext cx="8215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«</a:t>
            </a:r>
            <a:r>
              <a:rPr lang="en-US" sz="1400">
                <a:cs typeface="Arial" charset="0"/>
              </a:rPr>
              <a:t>LiveSport.Ru</a:t>
            </a:r>
            <a:r>
              <a:rPr lang="ru-RU" sz="1400">
                <a:cs typeface="Arial" charset="0"/>
              </a:rPr>
              <a:t>» готовит специальный раздел, посвященный ЧМ по футболу. Новости, онлайны, фоторепортажи, видео, комментарии и полное расписание соревнований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90525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5" name="TextBox 28"/>
          <p:cNvSpPr txBox="1">
            <a:spLocks noChangeArrowheads="1"/>
          </p:cNvSpPr>
          <p:nvPr/>
        </p:nvSpPr>
        <p:spPr bwMode="auto">
          <a:xfrm>
            <a:off x="214313" y="3976688"/>
            <a:ext cx="3929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Посетители</a:t>
            </a:r>
          </a:p>
        </p:txBody>
      </p:sp>
      <p:sp>
        <p:nvSpPr>
          <p:cNvPr id="18446" name="TextBox 29"/>
          <p:cNvSpPr txBox="1">
            <a:spLocks noChangeArrowheads="1"/>
          </p:cNvSpPr>
          <p:nvPr/>
        </p:nvSpPr>
        <p:spPr bwMode="auto">
          <a:xfrm>
            <a:off x="142875" y="4476750"/>
            <a:ext cx="8215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Планируемое количество уникальных посетителей на период ЧМ — 80.000 в сутки, </a:t>
            </a:r>
          </a:p>
          <a:p>
            <a:r>
              <a:rPr lang="ru-RU" sz="1400">
                <a:cs typeface="Arial" charset="0"/>
              </a:rPr>
              <a:t>просмотров — около 300.000 в сутки.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23850" y="1196975"/>
            <a:ext cx="26035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  <a:r>
              <a:rPr lang="ru-RU" smtClean="0">
                <a:latin typeface="Calibri" pitchFamily="34" charset="0"/>
              </a:rPr>
              <a:t>ЧМ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по футболу-2010</a:t>
            </a:r>
            <a:endParaRPr lang="ru-RU" dirty="0"/>
          </a:p>
          <a:p>
            <a:endParaRPr lang="ru-RU" dirty="0"/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428875" y="214313"/>
            <a:ext cx="2928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 : Спецраздел</a:t>
            </a:r>
          </a:p>
        </p:txBody>
      </p:sp>
      <p:pic>
        <p:nvPicPr>
          <p:cNvPr id="1946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643438" y="1125538"/>
            <a:ext cx="22145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72000">
            <a:spAutoFit/>
          </a:bodyPr>
          <a:lstStyle/>
          <a:p>
            <a:r>
              <a:rPr lang="ru-RU"/>
              <a:t>Как это выглядит:</a:t>
            </a:r>
          </a:p>
        </p:txBody>
      </p:sp>
      <p:graphicFrame>
        <p:nvGraphicFramePr>
          <p:cNvPr id="18620" name="Group 188"/>
          <p:cNvGraphicFramePr>
            <a:graphicFrameLocks noGrp="1"/>
          </p:cNvGraphicFramePr>
          <p:nvPr>
            <p:ph sz="half" idx="1"/>
          </p:nvPr>
        </p:nvGraphicFramePr>
        <p:xfrm>
          <a:off x="468313" y="1700213"/>
          <a:ext cx="4038600" cy="3754439"/>
        </p:xfrm>
        <a:graphic>
          <a:graphicData uri="http://schemas.openxmlformats.org/drawingml/2006/table">
            <a:tbl>
              <a:tblPr/>
              <a:tblGrid>
                <a:gridCol w="1254125"/>
                <a:gridCol w="1347787"/>
                <a:gridCol w="1436688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Формат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размещения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Стоимость,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128" marR="891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Баннер «томагавк»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(объединение двух форматов – вертикального и горизонтального – в один баннер),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эксклюзив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 страницы проекта «ЧМ по футболу-2010»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весь проект</a:t>
                      </a:r>
                    </a:p>
                  </a:txBody>
                  <a:tcPr marL="89128" marR="891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Баннер «томагавк»,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1/2 статики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 страницы проекта «ЧМ по футболу-2010»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весь проект</a:t>
                      </a:r>
                    </a:p>
                  </a:txBody>
                  <a:tcPr marL="89128" marR="891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Баннер «томагавк»,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1/3 статики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 страницы проекта «ЧМ по футболу-2010»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весь проект</a:t>
                      </a:r>
                    </a:p>
                  </a:txBody>
                  <a:tcPr marL="89128" marR="891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</a:tbl>
          </a:graphicData>
        </a:graphic>
      </p:graphicFrame>
      <p:pic>
        <p:nvPicPr>
          <p:cNvPr id="19487" name="Picture 25" descr="Untitled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700213"/>
            <a:ext cx="4321175" cy="2952750"/>
          </a:xfrm>
        </p:spPr>
      </p:pic>
      <p:sp>
        <p:nvSpPr>
          <p:cNvPr id="19488" name="Заголовок 1"/>
          <p:cNvSpPr txBox="1">
            <a:spLocks/>
          </p:cNvSpPr>
          <p:nvPr/>
        </p:nvSpPr>
        <p:spPr bwMode="auto">
          <a:xfrm>
            <a:off x="2411413" y="333375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r>
              <a:rPr lang="ru-RU" sz="1600" b="1">
                <a:solidFill>
                  <a:schemeClr val="bg1"/>
                </a:solidFill>
                <a:cs typeface="Arial" charset="0"/>
              </a:rPr>
              <a:t>ЧМ по футболу-2010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941888"/>
            <a:ext cx="2071687" cy="500062"/>
          </a:xfrm>
          <a:prstGeom prst="rect">
            <a:avLst/>
          </a:prstGeom>
          <a:solidFill>
            <a:srgbClr val="E0E0D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>
                <a:solidFill>
                  <a:srgbClr val="000000"/>
                </a:solidFill>
                <a:latin typeface="Arial" charset="0"/>
                <a:cs typeface="Arial" charset="0"/>
              </a:rPr>
              <a:t>Прогнозируемый трафик проекта – </a:t>
            </a:r>
          </a:p>
          <a:p>
            <a:r>
              <a:rPr lang="ru-RU" sz="1000">
                <a:solidFill>
                  <a:srgbClr val="000000"/>
                </a:solidFill>
                <a:latin typeface="Arial" charset="0"/>
                <a:cs typeface="Arial" charset="0"/>
              </a:rPr>
              <a:t>9 млн. показов.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3000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57188" y="1000125"/>
            <a:ext cx="37861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428875" y="214313"/>
            <a:ext cx="292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LiveSport.Ru</a:t>
            </a:r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 :: Презентация : </a:t>
            </a:r>
          </a:p>
          <a:p>
            <a:r>
              <a:rPr lang="ru-RU" sz="1000">
                <a:solidFill>
                  <a:schemeClr val="bg1"/>
                </a:solidFill>
                <a:latin typeface="Calibri" pitchFamily="34" charset="0"/>
              </a:rPr>
              <a:t>Специальные разделы</a:t>
            </a:r>
          </a:p>
        </p:txBody>
      </p:sp>
      <p:pic>
        <p:nvPicPr>
          <p:cNvPr id="2048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6000750" y="1143000"/>
            <a:ext cx="22145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72000">
            <a:spAutoFit/>
          </a:bodyPr>
          <a:lstStyle/>
          <a:p>
            <a:r>
              <a:rPr lang="ru-RU">
                <a:latin typeface="Calibri" pitchFamily="34" charset="0"/>
              </a:rPr>
              <a:t>Как это выглядит:</a:t>
            </a:r>
          </a:p>
        </p:txBody>
      </p:sp>
      <p:sp>
        <p:nvSpPr>
          <p:cNvPr id="20489" name="Заголовок 15"/>
          <p:cNvSpPr>
            <a:spLocks noGrp="1"/>
          </p:cNvSpPr>
          <p:nvPr>
            <p:ph type="title"/>
          </p:nvPr>
        </p:nvSpPr>
        <p:spPr>
          <a:xfrm>
            <a:off x="457200" y="928688"/>
            <a:ext cx="3008313" cy="642937"/>
          </a:xfrm>
        </p:spPr>
        <p:txBody>
          <a:bodyPr/>
          <a:lstStyle/>
          <a:p>
            <a:pPr eaLnBrk="1" hangingPunct="1"/>
            <a:r>
              <a:rPr lang="ru-RU" sz="1800" b="0" smtClean="0"/>
              <a:t>Специальные разделы:</a:t>
            </a:r>
          </a:p>
        </p:txBody>
      </p:sp>
      <p:pic>
        <p:nvPicPr>
          <p:cNvPr id="20490" name="Содержимое 12" descr="Безымянный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75050" y="1928813"/>
            <a:ext cx="5111750" cy="3268662"/>
          </a:xfrm>
        </p:spPr>
      </p:pic>
      <p:sp>
        <p:nvSpPr>
          <p:cNvPr id="20491" name="Текст 16"/>
          <p:cNvSpPr>
            <a:spLocks noGrp="1"/>
          </p:cNvSpPr>
          <p:nvPr>
            <p:ph type="body" sz="half" idx="2"/>
          </p:nvPr>
        </p:nvSpPr>
        <p:spPr>
          <a:xfrm>
            <a:off x="457200" y="1785938"/>
            <a:ext cx="3008313" cy="3786187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LiveScore</a:t>
            </a:r>
            <a:r>
              <a:rPr lang="ru-RU" smtClean="0">
                <a:latin typeface="Arial" charset="0"/>
                <a:cs typeface="Arial" charset="0"/>
              </a:rPr>
              <a:t>.</a:t>
            </a:r>
            <a:r>
              <a:rPr lang="en-US" smtClean="0">
                <a:latin typeface="Arial" charset="0"/>
                <a:cs typeface="Arial" charset="0"/>
              </a:rPr>
              <a:t>ru –  </a:t>
            </a:r>
            <a:r>
              <a:rPr lang="ru-RU" smtClean="0">
                <a:latin typeface="Arial" charset="0"/>
                <a:cs typeface="Arial" charset="0"/>
              </a:rPr>
              <a:t>ресурс, актуальный для тех пользователей интернета, которым  интересна качественная и достоверная информация о спорте: факты, таблицы, результаты различных спортивных событий.</a:t>
            </a:r>
          </a:p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Трафик этого портала – 160 000 показов в неделю.</a:t>
            </a: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5538"/>
            <a:ext cx="8858250" cy="428625"/>
          </a:xfrm>
          <a:prstGeom prst="rect">
            <a:avLst/>
          </a:prstGeom>
          <a:solidFill>
            <a:srgbClr val="E0E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428875" y="285750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72000" anchor="ctr"/>
          <a:lstStyle/>
          <a:p>
            <a:endParaRPr lang="ru-RU" sz="1600" b="1">
              <a:solidFill>
                <a:schemeClr val="bg1"/>
              </a:solidFill>
              <a:ea typeface="Tahoma" pitchFamily="34" charset="0"/>
              <a:cs typeface="Arial" charset="0"/>
            </a:endParaRPr>
          </a:p>
        </p:txBody>
      </p:sp>
      <p:pic>
        <p:nvPicPr>
          <p:cNvPr id="2150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9"/>
          <p:cNvSpPr>
            <a:spLocks noChangeArrowheads="1"/>
          </p:cNvSpPr>
          <p:nvPr/>
        </p:nvSpPr>
        <p:spPr bwMode="auto">
          <a:xfrm>
            <a:off x="323850" y="6089650"/>
            <a:ext cx="864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On-line </a:t>
            </a:r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версия прайс-листа доступна по адресу: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</a:t>
            </a:r>
            <a:r>
              <a:rPr lang="ru-RU" sz="1000" u="sng">
                <a:solidFill>
                  <a:srgbClr val="DDDDDD"/>
                </a:solidFill>
                <a:latin typeface="Tahoma" pitchFamily="34" charset="0"/>
              </a:rPr>
              <a:t>: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//www.livesport.ru/advert/</a:t>
            </a:r>
          </a:p>
          <a:p>
            <a:pPr algn="r"/>
            <a:r>
              <a:rPr lang="ru-RU" sz="1000">
                <a:solidFill>
                  <a:srgbClr val="DDDDDD"/>
                </a:solidFill>
                <a:latin typeface="Tahoma" pitchFamily="34" charset="0"/>
              </a:rPr>
              <a:t>Контакты:</a:t>
            </a:r>
            <a:r>
              <a:rPr lang="en-US" sz="1000">
                <a:solidFill>
                  <a:srgbClr val="DDDDDD"/>
                </a:solidFill>
                <a:latin typeface="Tahoma" pitchFamily="34" charset="0"/>
              </a:rPr>
              <a:t> </a:t>
            </a:r>
            <a:r>
              <a:rPr lang="en-US" sz="1000" u="sng">
                <a:solidFill>
                  <a:srgbClr val="DDDDDD"/>
                </a:solidFill>
                <a:latin typeface="Tahoma" pitchFamily="34" charset="0"/>
              </a:rPr>
              <a:t>http://www.livesport.ru/contacts/</a:t>
            </a:r>
            <a:endParaRPr lang="ru-RU" sz="1000" u="sng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5940425" y="1125538"/>
            <a:ext cx="221456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400" tIns="72000">
            <a:spAutoFit/>
          </a:bodyPr>
          <a:lstStyle/>
          <a:p>
            <a:r>
              <a:rPr lang="ru-RU">
                <a:cs typeface="Arial" charset="0"/>
              </a:rPr>
              <a:t>Как это выглядит:</a:t>
            </a:r>
          </a:p>
        </p:txBody>
      </p:sp>
      <p:sp>
        <p:nvSpPr>
          <p:cNvPr id="21511" name="Заголовок 22"/>
          <p:cNvSpPr>
            <a:spLocks noGrp="1"/>
          </p:cNvSpPr>
          <p:nvPr>
            <p:ph type="title"/>
          </p:nvPr>
        </p:nvSpPr>
        <p:spPr>
          <a:xfrm>
            <a:off x="250825" y="985838"/>
            <a:ext cx="3643313" cy="642937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  <a:cs typeface="Arial" charset="0"/>
              </a:rPr>
              <a:t>Варианты размещения: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400" smtClean="0">
                <a:latin typeface="Arial" charset="0"/>
                <a:cs typeface="Arial" charset="0"/>
              </a:rPr>
              <a:t>Специальные разделы, статика</a:t>
            </a:r>
          </a:p>
        </p:txBody>
      </p:sp>
      <p:graphicFrame>
        <p:nvGraphicFramePr>
          <p:cNvPr id="21573" name="Group 69"/>
          <p:cNvGraphicFramePr>
            <a:graphicFrameLocks noGrp="1"/>
          </p:cNvGraphicFramePr>
          <p:nvPr>
            <p:ph sz="half" idx="2"/>
          </p:nvPr>
        </p:nvGraphicFramePr>
        <p:xfrm>
          <a:off x="179388" y="1557338"/>
          <a:ext cx="4249737" cy="4404361"/>
        </p:xfrm>
        <a:graphic>
          <a:graphicData uri="http://schemas.openxmlformats.org/drawingml/2006/table">
            <a:tbl>
              <a:tblPr/>
              <a:tblGrid>
                <a:gridCol w="1081087"/>
                <a:gridCol w="1079500"/>
                <a:gridCol w="936625"/>
                <a:gridCol w="11525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Формат баннера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размещения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CPM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, руб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показов в неделю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240*400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LiveScore.ru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100%*90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LiveScore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ru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Формат баннера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размещения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Стоимость, руб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показов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пакете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240*400, эксклюзив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ЧМ по футболу-2010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2 000 000**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100%*90, эксклюзив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ЧМ по футболу-2010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2 000 000**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240*400,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1/2 трафика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ЧМ по футболу-2010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1 000 000**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100%*90, 1/2 трафика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Раздел ЧМ по футболу-2010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1 000 000**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D6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00563" y="5445125"/>
            <a:ext cx="2071687" cy="500063"/>
          </a:xfrm>
          <a:prstGeom prst="rect">
            <a:avLst/>
          </a:prstGeom>
          <a:solidFill>
            <a:srgbClr val="E0E0D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* </a:t>
            </a:r>
            <a:r>
              <a:rPr lang="ru-RU" sz="1000">
                <a:solidFill>
                  <a:srgbClr val="000000"/>
                </a:solidFill>
                <a:latin typeface="Arial" charset="0"/>
                <a:cs typeface="Arial" charset="0"/>
              </a:rPr>
              <a:t>Предложение действительно только в период проведения ЧМ по футболу-2010.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8125" y="5445125"/>
            <a:ext cx="1928813" cy="500063"/>
          </a:xfrm>
          <a:prstGeom prst="rect">
            <a:avLst/>
          </a:prstGeom>
          <a:solidFill>
            <a:srgbClr val="E0E0D6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000">
                <a:solidFill>
                  <a:srgbClr val="000000"/>
                </a:solidFill>
                <a:latin typeface="Arial" charset="0"/>
                <a:cs typeface="Arial" charset="0"/>
              </a:rPr>
              <a:t>** Прогноз трафика на период проведения ЧМ по футболу-2010.</a:t>
            </a:r>
          </a:p>
        </p:txBody>
      </p:sp>
      <p:pic>
        <p:nvPicPr>
          <p:cNvPr id="21561" name="Picture 59" descr="livescore_bann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628775"/>
            <a:ext cx="4248150" cy="331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867</Words>
  <Application>Microsoft Office PowerPoint</Application>
  <PresentationFormat>Экран (4:3)</PresentationFormat>
  <Paragraphs>191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 Microsoft Office Excel</vt:lpstr>
      <vt:lpstr>Слайд 1</vt:lpstr>
      <vt:lpstr>Слайд 2</vt:lpstr>
      <vt:lpstr>Слайд 3</vt:lpstr>
      <vt:lpstr>Варианты размещения: Статика</vt:lpstr>
      <vt:lpstr>Варианты размещения: Динамика</vt:lpstr>
      <vt:lpstr>Слайд 6</vt:lpstr>
      <vt:lpstr>Слайд 7</vt:lpstr>
      <vt:lpstr>Специальные разделы:</vt:lpstr>
      <vt:lpstr>Варианты размещения: Специальные разделы, статика</vt:lpstr>
      <vt:lpstr>Нашими рекламодателями стали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ArtLive</dc:creator>
  <cp:lastModifiedBy>ArtLive</cp:lastModifiedBy>
  <cp:revision>159</cp:revision>
  <dcterms:created xsi:type="dcterms:W3CDTF">2009-12-15T19:39:29Z</dcterms:created>
  <dcterms:modified xsi:type="dcterms:W3CDTF">2010-04-19T17:05:14Z</dcterms:modified>
</cp:coreProperties>
</file>